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diagrams/data2.xml" ContentType="application/vnd.openxmlformats-officedocument.drawingml.diagramData+xml"/>
  <Override PartName="/ppt/tableStyles.xml" ContentType="application/vnd.openxmlformats-officedocument.presentationml.tableStyles+xml"/>
  <Override PartName="/ppt/diagrams/drawing2.xml" ContentType="application/vnd.ms-office.drawingml.diagramDrawing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diagrams/layout2.xml" ContentType="application/vnd.openxmlformats-officedocument.drawingml.diagram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diagrams/colors1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diagrams/layout1.xml" ContentType="application/vnd.openxmlformats-officedocument.drawingml.diagram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diagrams/quickStyle2.xml" ContentType="application/vnd.openxmlformats-officedocument.drawingml.diagramStyl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Objects="1">
      <p:cViewPr varScale="1">
        <p:scale>
          <a:sx n="96" d="100"/>
          <a:sy n="96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537C63-A55B-AD43-8655-F41455A6401F}" type="doc">
      <dgm:prSet loTypeId="urn:microsoft.com/office/officeart/2005/8/layout/pyramid2" loCatId="pyramid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B27CF1-70E0-7F41-A80B-885FD8E721AB}" type="pres">
      <dgm:prSet presAssocID="{A8537C63-A55B-AD43-8655-F41455A6401F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813A8D03-654D-5548-B208-716FAB807FA8}" type="presOf" srcId="{A8537C63-A55B-AD43-8655-F41455A6401F}" destId="{94B27CF1-70E0-7F41-A80B-885FD8E721AB}" srcOrd="0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3F2442-D6FC-4C45-B909-97A04F298392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688A38A-B2C9-634E-A1C8-C7C070AF4BB9}">
      <dgm:prSet phldrT="[Text]"/>
      <dgm:spPr/>
      <dgm:t>
        <a:bodyPr/>
        <a:lstStyle/>
        <a:p>
          <a:r>
            <a:rPr lang="en-US" dirty="0" smtClean="0"/>
            <a:t>Sensorimotor- birth to age 2. Lack of object permanence</a:t>
          </a:r>
          <a:endParaRPr lang="en-US" dirty="0"/>
        </a:p>
      </dgm:t>
    </dgm:pt>
    <dgm:pt modelId="{6FD47ED6-996A-F743-B1AA-02B621D92ACA}" type="parTrans" cxnId="{F77FAA5B-E379-1849-863B-2DAA60B10A74}">
      <dgm:prSet/>
      <dgm:spPr/>
      <dgm:t>
        <a:bodyPr/>
        <a:lstStyle/>
        <a:p>
          <a:endParaRPr lang="en-US"/>
        </a:p>
      </dgm:t>
    </dgm:pt>
    <dgm:pt modelId="{4A383F01-08F1-0740-958E-624B091F7A4B}" type="sibTrans" cxnId="{F77FAA5B-E379-1849-863B-2DAA60B10A74}">
      <dgm:prSet/>
      <dgm:spPr/>
      <dgm:t>
        <a:bodyPr/>
        <a:lstStyle/>
        <a:p>
          <a:endParaRPr lang="en-US"/>
        </a:p>
      </dgm:t>
    </dgm:pt>
    <dgm:pt modelId="{04A07754-F5B2-D041-938A-B2AE40CD1D03}">
      <dgm:prSet phldrT="[Text]"/>
      <dgm:spPr/>
      <dgm:t>
        <a:bodyPr/>
        <a:lstStyle/>
        <a:p>
          <a:r>
            <a:rPr lang="en-US" dirty="0" smtClean="0"/>
            <a:t>Concrete- aged 7 to early adolescence. Increased logical thinking.</a:t>
          </a:r>
          <a:endParaRPr lang="en-US" dirty="0"/>
        </a:p>
      </dgm:t>
    </dgm:pt>
    <dgm:pt modelId="{73E6923E-0E41-B540-82E2-2FCC1E99F88E}" type="parTrans" cxnId="{A5F21882-ACD8-0C42-BFB3-C630DDC8351C}">
      <dgm:prSet/>
      <dgm:spPr/>
      <dgm:t>
        <a:bodyPr/>
        <a:lstStyle/>
        <a:p>
          <a:endParaRPr lang="en-US"/>
        </a:p>
      </dgm:t>
    </dgm:pt>
    <dgm:pt modelId="{C9AAD0B7-940D-E44A-B0FF-C6BE557F5C43}" type="sibTrans" cxnId="{A5F21882-ACD8-0C42-BFB3-C630DDC8351C}">
      <dgm:prSet/>
      <dgm:spPr/>
      <dgm:t>
        <a:bodyPr/>
        <a:lstStyle/>
        <a:p>
          <a:endParaRPr lang="en-US"/>
        </a:p>
      </dgm:t>
    </dgm:pt>
    <dgm:pt modelId="{557F2162-96B4-8D42-B1CD-8A47BC8FD81A}">
      <dgm:prSet phldrT="[Text]"/>
      <dgm:spPr/>
      <dgm:t>
        <a:bodyPr/>
        <a:lstStyle/>
        <a:p>
          <a:r>
            <a:rPr lang="en-US" dirty="0" smtClean="0"/>
            <a:t>Preoperational- Age 2 to 7. Most important development is language</a:t>
          </a:r>
          <a:endParaRPr lang="en-US" dirty="0"/>
        </a:p>
      </dgm:t>
    </dgm:pt>
    <dgm:pt modelId="{720B8810-2E2D-8347-8951-1BDF61C37EF4}" type="parTrans" cxnId="{7F3A9F58-1461-C042-AC90-35017C2435D7}">
      <dgm:prSet/>
      <dgm:spPr/>
      <dgm:t>
        <a:bodyPr/>
        <a:lstStyle/>
        <a:p>
          <a:endParaRPr lang="en-US"/>
        </a:p>
      </dgm:t>
    </dgm:pt>
    <dgm:pt modelId="{3E7F2A56-2FA2-3A40-936E-2B626635F2E4}" type="sibTrans" cxnId="{7F3A9F58-1461-C042-AC90-35017C2435D7}">
      <dgm:prSet/>
      <dgm:spPr/>
      <dgm:t>
        <a:bodyPr/>
        <a:lstStyle/>
        <a:p>
          <a:endParaRPr lang="en-US"/>
        </a:p>
      </dgm:t>
    </dgm:pt>
    <dgm:pt modelId="{18B53FDD-4B47-CD46-9D63-250FE8AD6161}">
      <dgm:prSet phldrT="[Text]"/>
      <dgm:spPr/>
      <dgm:t>
        <a:bodyPr/>
        <a:lstStyle/>
        <a:p>
          <a:r>
            <a:rPr lang="en-US" dirty="0" smtClean="0"/>
            <a:t>Formal operations- adolescence to adulthood. Development of abstract, logical and formal thinking. Problem solving.</a:t>
          </a:r>
          <a:endParaRPr lang="en-US" dirty="0"/>
        </a:p>
      </dgm:t>
    </dgm:pt>
    <dgm:pt modelId="{AFEEC906-5C7C-D94E-BA0A-E2B04F3D332A}" type="parTrans" cxnId="{284B5ED8-37D7-4A42-9352-A2539B810705}">
      <dgm:prSet/>
      <dgm:spPr/>
      <dgm:t>
        <a:bodyPr/>
        <a:lstStyle/>
        <a:p>
          <a:endParaRPr lang="en-US"/>
        </a:p>
      </dgm:t>
    </dgm:pt>
    <dgm:pt modelId="{F3639406-6CBF-8B46-B888-A021771A1461}" type="sibTrans" cxnId="{284B5ED8-37D7-4A42-9352-A2539B810705}">
      <dgm:prSet/>
      <dgm:spPr/>
      <dgm:t>
        <a:bodyPr/>
        <a:lstStyle/>
        <a:p>
          <a:endParaRPr lang="en-US"/>
        </a:p>
      </dgm:t>
    </dgm:pt>
    <dgm:pt modelId="{95FE1136-7D56-FA4A-AAC4-C907D94E7466}" type="pres">
      <dgm:prSet presAssocID="{F23F2442-D6FC-4C45-B909-97A04F29839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A2ADE3-0DE2-7F47-B9DD-231F1C1B57E0}" type="pres">
      <dgm:prSet presAssocID="{4688A38A-B2C9-634E-A1C8-C7C070AF4BB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FDF875-4674-6A4B-BCA0-2F903421AD1A}" type="pres">
      <dgm:prSet presAssocID="{4A383F01-08F1-0740-958E-624B091F7A4B}" presName="sibTrans" presStyleCnt="0"/>
      <dgm:spPr/>
    </dgm:pt>
    <dgm:pt modelId="{DC45CE59-C235-F04D-AB8E-BD31E8D57B93}" type="pres">
      <dgm:prSet presAssocID="{04A07754-F5B2-D041-938A-B2AE40CD1D0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13A472-E9A0-284E-BA40-98FD3A3758CB}" type="pres">
      <dgm:prSet presAssocID="{C9AAD0B7-940D-E44A-B0FF-C6BE557F5C43}" presName="sibTrans" presStyleCnt="0"/>
      <dgm:spPr/>
    </dgm:pt>
    <dgm:pt modelId="{74B15294-24FB-7B48-AD1A-58CBC52D2C6F}" type="pres">
      <dgm:prSet presAssocID="{557F2162-96B4-8D42-B1CD-8A47BC8FD81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80E6C1-6A84-7447-8B1A-B9AAC688DBD0}" type="pres">
      <dgm:prSet presAssocID="{3E7F2A56-2FA2-3A40-936E-2B626635F2E4}" presName="sibTrans" presStyleCnt="0"/>
      <dgm:spPr/>
    </dgm:pt>
    <dgm:pt modelId="{121AE96C-0FC0-E842-A42C-74B90BEA5288}" type="pres">
      <dgm:prSet presAssocID="{18B53FDD-4B47-CD46-9D63-250FE8AD616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0ADBAE-6F1B-F94C-903E-909A37D7CECD}" type="presOf" srcId="{04A07754-F5B2-D041-938A-B2AE40CD1D03}" destId="{DC45CE59-C235-F04D-AB8E-BD31E8D57B93}" srcOrd="0" destOrd="0" presId="urn:microsoft.com/office/officeart/2005/8/layout/default"/>
    <dgm:cxn modelId="{A5F21882-ACD8-0C42-BFB3-C630DDC8351C}" srcId="{F23F2442-D6FC-4C45-B909-97A04F298392}" destId="{04A07754-F5B2-D041-938A-B2AE40CD1D03}" srcOrd="1" destOrd="0" parTransId="{73E6923E-0E41-B540-82E2-2FCC1E99F88E}" sibTransId="{C9AAD0B7-940D-E44A-B0FF-C6BE557F5C43}"/>
    <dgm:cxn modelId="{7F3A9F58-1461-C042-AC90-35017C2435D7}" srcId="{F23F2442-D6FC-4C45-B909-97A04F298392}" destId="{557F2162-96B4-8D42-B1CD-8A47BC8FD81A}" srcOrd="2" destOrd="0" parTransId="{720B8810-2E2D-8347-8951-1BDF61C37EF4}" sibTransId="{3E7F2A56-2FA2-3A40-936E-2B626635F2E4}"/>
    <dgm:cxn modelId="{A89BBBBB-73FC-B94F-9DC2-1ACD9B1E4C43}" type="presOf" srcId="{4688A38A-B2C9-634E-A1C8-C7C070AF4BB9}" destId="{45A2ADE3-0DE2-7F47-B9DD-231F1C1B57E0}" srcOrd="0" destOrd="0" presId="urn:microsoft.com/office/officeart/2005/8/layout/default"/>
    <dgm:cxn modelId="{3B09FF38-B088-CE45-B8A0-76961F45B116}" type="presOf" srcId="{F23F2442-D6FC-4C45-B909-97A04F298392}" destId="{95FE1136-7D56-FA4A-AAC4-C907D94E7466}" srcOrd="0" destOrd="0" presId="urn:microsoft.com/office/officeart/2005/8/layout/default"/>
    <dgm:cxn modelId="{5F2DCC87-FCAB-7C43-A9EF-694ACE863581}" type="presOf" srcId="{557F2162-96B4-8D42-B1CD-8A47BC8FD81A}" destId="{74B15294-24FB-7B48-AD1A-58CBC52D2C6F}" srcOrd="0" destOrd="0" presId="urn:microsoft.com/office/officeart/2005/8/layout/default"/>
    <dgm:cxn modelId="{6EAB5370-C04D-7448-B911-374AD4D912E5}" type="presOf" srcId="{18B53FDD-4B47-CD46-9D63-250FE8AD6161}" destId="{121AE96C-0FC0-E842-A42C-74B90BEA5288}" srcOrd="0" destOrd="0" presId="urn:microsoft.com/office/officeart/2005/8/layout/default"/>
    <dgm:cxn modelId="{F77FAA5B-E379-1849-863B-2DAA60B10A74}" srcId="{F23F2442-D6FC-4C45-B909-97A04F298392}" destId="{4688A38A-B2C9-634E-A1C8-C7C070AF4BB9}" srcOrd="0" destOrd="0" parTransId="{6FD47ED6-996A-F743-B1AA-02B621D92ACA}" sibTransId="{4A383F01-08F1-0740-958E-624B091F7A4B}"/>
    <dgm:cxn modelId="{284B5ED8-37D7-4A42-9352-A2539B810705}" srcId="{F23F2442-D6FC-4C45-B909-97A04F298392}" destId="{18B53FDD-4B47-CD46-9D63-250FE8AD6161}" srcOrd="3" destOrd="0" parTransId="{AFEEC906-5C7C-D94E-BA0A-E2B04F3D332A}" sibTransId="{F3639406-6CBF-8B46-B888-A021771A1461}"/>
    <dgm:cxn modelId="{DAA99955-CDD6-5E4F-B659-C0EC6786338D}" type="presParOf" srcId="{95FE1136-7D56-FA4A-AAC4-C907D94E7466}" destId="{45A2ADE3-0DE2-7F47-B9DD-231F1C1B57E0}" srcOrd="0" destOrd="0" presId="urn:microsoft.com/office/officeart/2005/8/layout/default"/>
    <dgm:cxn modelId="{EDC74F8A-79A2-4D49-A0B8-78EA8AB46679}" type="presParOf" srcId="{95FE1136-7D56-FA4A-AAC4-C907D94E7466}" destId="{F5FDF875-4674-6A4B-BCA0-2F903421AD1A}" srcOrd="1" destOrd="0" presId="urn:microsoft.com/office/officeart/2005/8/layout/default"/>
    <dgm:cxn modelId="{FA8DA840-210B-0C46-B860-45F077AD6BA7}" type="presParOf" srcId="{95FE1136-7D56-FA4A-AAC4-C907D94E7466}" destId="{DC45CE59-C235-F04D-AB8E-BD31E8D57B93}" srcOrd="2" destOrd="0" presId="urn:microsoft.com/office/officeart/2005/8/layout/default"/>
    <dgm:cxn modelId="{A0AF6D27-2E33-B44F-A237-E1187717ACDC}" type="presParOf" srcId="{95FE1136-7D56-FA4A-AAC4-C907D94E7466}" destId="{3B13A472-E9A0-284E-BA40-98FD3A3758CB}" srcOrd="3" destOrd="0" presId="urn:microsoft.com/office/officeart/2005/8/layout/default"/>
    <dgm:cxn modelId="{67783CC7-B720-6E4D-B6DF-F10170CB8635}" type="presParOf" srcId="{95FE1136-7D56-FA4A-AAC4-C907D94E7466}" destId="{74B15294-24FB-7B48-AD1A-58CBC52D2C6F}" srcOrd="4" destOrd="0" presId="urn:microsoft.com/office/officeart/2005/8/layout/default"/>
    <dgm:cxn modelId="{7DA0F943-514B-FC4E-B23F-F739F4CD98BA}" type="presParOf" srcId="{95FE1136-7D56-FA4A-AAC4-C907D94E7466}" destId="{7180E6C1-6A84-7447-8B1A-B9AAC688DBD0}" srcOrd="5" destOrd="0" presId="urn:microsoft.com/office/officeart/2005/8/layout/default"/>
    <dgm:cxn modelId="{6AE973BC-4446-BD4C-B315-75987AC5F603}" type="presParOf" srcId="{95FE1136-7D56-FA4A-AAC4-C907D94E7466}" destId="{121AE96C-0FC0-E842-A42C-74B90BEA5288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A2ADE3-0DE2-7F47-B9DD-231F1C1B57E0}">
      <dsp:nvSpPr>
        <dsp:cNvPr id="0" name=""/>
        <dsp:cNvSpPr/>
      </dsp:nvSpPr>
      <dsp:spPr>
        <a:xfrm>
          <a:off x="556912" y="910"/>
          <a:ext cx="3080791" cy="18484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Sensorimotor- birth to age 2. Lack of object permanence</a:t>
          </a:r>
          <a:endParaRPr lang="en-US" sz="2100" kern="1200" dirty="0"/>
        </a:p>
      </dsp:txBody>
      <dsp:txXfrm>
        <a:off x="556912" y="910"/>
        <a:ext cx="3080791" cy="1848474"/>
      </dsp:txXfrm>
    </dsp:sp>
    <dsp:sp modelId="{DC45CE59-C235-F04D-AB8E-BD31E8D57B93}">
      <dsp:nvSpPr>
        <dsp:cNvPr id="0" name=""/>
        <dsp:cNvSpPr/>
      </dsp:nvSpPr>
      <dsp:spPr>
        <a:xfrm>
          <a:off x="3945783" y="910"/>
          <a:ext cx="3080791" cy="184847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Concrete- aged 7 to early adolescence. Increased logical thinking.</a:t>
          </a:r>
          <a:endParaRPr lang="en-US" sz="2100" kern="1200" dirty="0"/>
        </a:p>
      </dsp:txBody>
      <dsp:txXfrm>
        <a:off x="3945783" y="910"/>
        <a:ext cx="3080791" cy="1848474"/>
      </dsp:txXfrm>
    </dsp:sp>
    <dsp:sp modelId="{74B15294-24FB-7B48-AD1A-58CBC52D2C6F}">
      <dsp:nvSpPr>
        <dsp:cNvPr id="0" name=""/>
        <dsp:cNvSpPr/>
      </dsp:nvSpPr>
      <dsp:spPr>
        <a:xfrm>
          <a:off x="556912" y="2157464"/>
          <a:ext cx="3080791" cy="184847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Preoperational- Age 2 to 7. Most important development is language</a:t>
          </a:r>
          <a:endParaRPr lang="en-US" sz="2100" kern="1200" dirty="0"/>
        </a:p>
      </dsp:txBody>
      <dsp:txXfrm>
        <a:off x="556912" y="2157464"/>
        <a:ext cx="3080791" cy="1848474"/>
      </dsp:txXfrm>
    </dsp:sp>
    <dsp:sp modelId="{121AE96C-0FC0-E842-A42C-74B90BEA5288}">
      <dsp:nvSpPr>
        <dsp:cNvPr id="0" name=""/>
        <dsp:cNvSpPr/>
      </dsp:nvSpPr>
      <dsp:spPr>
        <a:xfrm>
          <a:off x="3945783" y="2157464"/>
          <a:ext cx="3080791" cy="184847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Formal operations- adolescence to adulthood. Development of abstract, logical and formal thinking. Problem solving.</a:t>
          </a:r>
          <a:endParaRPr lang="en-US" sz="2100" kern="1200" dirty="0"/>
        </a:p>
      </dsp:txBody>
      <dsp:txXfrm>
        <a:off x="3945783" y="2157464"/>
        <a:ext cx="3080791" cy="18484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4986587-169E-7A4E-82BF-C3BA7A0EB821}" type="datetimeFigureOut">
              <a:rPr lang="en-US" smtClean="0"/>
              <a:pPr/>
              <a:t>3/18/12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 spd="med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24986587-169E-7A4E-82BF-C3BA7A0EB821}" type="datetimeFigureOut">
              <a:rPr lang="en-US" smtClean="0"/>
              <a:pPr/>
              <a:t>3/18/12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B6C53D4C-3DF0-944C-A338-D7A970E9F5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6587-169E-7A4E-82BF-C3BA7A0EB821}" type="datetimeFigureOut">
              <a:rPr lang="en-US" smtClean="0"/>
              <a:pPr/>
              <a:t>3/18/12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3D4C-3DF0-944C-A338-D7A970E9F5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/>
          </a:p>
        </p:txBody>
      </p:sp>
    </p:spTree>
  </p:cSld>
  <p:clrMapOvr>
    <a:masterClrMapping/>
  </p:clrMapOvr>
  <p:transition spd="med">
    <p:wheel spokes="3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6587-169E-7A4E-82BF-C3BA7A0EB821}" type="datetimeFigureOut">
              <a:rPr lang="en-US" smtClean="0"/>
              <a:pPr/>
              <a:t>3/18/12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3D4C-3DF0-944C-A338-D7A970E9F5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heel spokes="3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6587-169E-7A4E-82BF-C3BA7A0EB821}" type="datetimeFigureOut">
              <a:rPr lang="en-US" smtClean="0"/>
              <a:pPr/>
              <a:t>3/18/12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3D4C-3DF0-944C-A338-D7A970E9F5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heel spokes="3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6587-169E-7A4E-82BF-C3BA7A0EB821}" type="datetimeFigureOut">
              <a:rPr lang="en-US" smtClean="0"/>
              <a:pPr/>
              <a:t>3/18/12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3D4C-3DF0-944C-A338-D7A970E9F5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6587-169E-7A4E-82BF-C3BA7A0EB821}" type="datetimeFigureOut">
              <a:rPr lang="en-US" smtClean="0"/>
              <a:pPr/>
              <a:t>3/18/12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3D4C-3DF0-944C-A338-D7A970E9F5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4986587-169E-7A4E-82BF-C3BA7A0EB821}" type="datetimeFigureOut">
              <a:rPr lang="en-US" smtClean="0"/>
              <a:pPr/>
              <a:t>3/18/12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/>
          </a:p>
        </p:txBody>
      </p:sp>
    </p:spTree>
  </p:cSld>
  <p:clrMapOvr>
    <a:masterClrMapping/>
  </p:clrMapOvr>
  <p:transition spd="med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4986587-169E-7A4E-82BF-C3BA7A0EB821}" type="datetimeFigureOut">
              <a:rPr lang="en-US" smtClean="0"/>
              <a:pPr/>
              <a:t>3/18/12</a:t>
            </a:fld>
            <a:endParaRPr lang="en-US" dirty="0"/>
          </a:p>
        </p:txBody>
      </p:sp>
    </p:spTree>
  </p:cSld>
  <p:clrMapOvr>
    <a:masterClrMapping/>
  </p:clrMapOvr>
  <p:transition spd="med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6587-169E-7A4E-82BF-C3BA7A0EB821}" type="datetimeFigureOut">
              <a:rPr lang="en-US" smtClean="0"/>
              <a:pPr/>
              <a:t>3/18/12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3D4C-3DF0-944C-A338-D7A970E9F5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6587-169E-7A4E-82BF-C3BA7A0EB821}" type="datetimeFigureOut">
              <a:rPr lang="en-US" smtClean="0"/>
              <a:pPr/>
              <a:t>3/18/12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3D4C-3DF0-944C-A338-D7A970E9F5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6587-169E-7A4E-82BF-C3BA7A0EB821}" type="datetimeFigureOut">
              <a:rPr lang="en-US" smtClean="0"/>
              <a:pPr/>
              <a:t>3/18/12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3D4C-3DF0-944C-A338-D7A970E9F5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6587-169E-7A4E-82BF-C3BA7A0EB821}" type="datetimeFigureOut">
              <a:rPr lang="en-US" smtClean="0"/>
              <a:pPr/>
              <a:t>3/18/12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3D4C-3DF0-944C-A338-D7A970E9F5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24986587-169E-7A4E-82BF-C3BA7A0EB821}" type="datetimeFigureOut">
              <a:rPr lang="en-US" smtClean="0"/>
              <a:pPr/>
              <a:t>3/18/12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B6C53D4C-3DF0-944C-A338-D7A970E9F5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24986587-169E-7A4E-82BF-C3BA7A0EB821}" type="datetimeFigureOut">
              <a:rPr lang="en-US" smtClean="0"/>
              <a:pPr/>
              <a:t>3/18/12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6C53D4C-3DF0-944C-A338-D7A970E9F5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med">
    <p:wheel spokes="3"/>
  </p:transition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Identity and Belonging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Building the Context</a:t>
            </a:r>
            <a:endParaRPr lang="en-US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Am I? </a:t>
            </a:r>
            <a:br>
              <a:rPr lang="en-US" dirty="0" smtClean="0"/>
            </a:br>
            <a:r>
              <a:rPr lang="en-US" dirty="0" smtClean="0"/>
              <a:t>Major Factors Determining Identity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Ability- Learning, Social, Psychological, Emotional and Physical.</a:t>
            </a:r>
          </a:p>
          <a:p>
            <a:r>
              <a:rPr lang="en-US" sz="2800" dirty="0" smtClean="0"/>
              <a:t>Age- Chronological, development, generational stages</a:t>
            </a:r>
          </a:p>
          <a:p>
            <a:r>
              <a:rPr lang="en-US" sz="2800" dirty="0" smtClean="0"/>
              <a:t>Ethnicity- national origin, linguistic background, immigrant status</a:t>
            </a:r>
          </a:p>
          <a:p>
            <a:r>
              <a:rPr lang="en-US" sz="2800" dirty="0" smtClean="0"/>
              <a:t>Gender- male or female</a:t>
            </a:r>
            <a:endParaRPr lang="en-US" sz="2800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determining Identity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Race- anthropological categories such as Caucasian, Asian, African etc</a:t>
            </a:r>
          </a:p>
          <a:p>
            <a:r>
              <a:rPr lang="en-US" sz="2800" dirty="0" smtClean="0"/>
              <a:t>Religion- major religious and cultural observances.</a:t>
            </a:r>
          </a:p>
          <a:p>
            <a:r>
              <a:rPr lang="en-US" sz="2800" dirty="0" smtClean="0"/>
              <a:t>Sexual Orientation</a:t>
            </a:r>
          </a:p>
          <a:p>
            <a:r>
              <a:rPr lang="en-US" sz="2800" dirty="0" smtClean="0"/>
              <a:t>Socio-Economic status- rich/poor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determining Identity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Situational factors- chronic illness, disability, family problems</a:t>
            </a:r>
          </a:p>
          <a:p>
            <a:r>
              <a:rPr lang="en-US" sz="2800" dirty="0" smtClean="0"/>
              <a:t>Geographical Origin- national/regional, urban/rural/suburban</a:t>
            </a:r>
          </a:p>
          <a:p>
            <a:r>
              <a:rPr lang="en-US" sz="2800" dirty="0" smtClean="0"/>
              <a:t>Marital status- single/married/divorced</a:t>
            </a:r>
          </a:p>
          <a:p>
            <a:endParaRPr lang="en-US" sz="2800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determining Identity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Physical Appearance- how we appear to ourselves and to others</a:t>
            </a:r>
          </a:p>
          <a:p>
            <a:r>
              <a:rPr lang="en-US" sz="2800" dirty="0" smtClean="0"/>
              <a:t>Role and career- parent? Employed/unemployed? Working parent? Etc</a:t>
            </a:r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Question- What are the most important determining factors for the identity of a) a prep student, b) a 17 year old, c) a middle aged woman and d) a retired man.</a:t>
            </a:r>
          </a:p>
          <a:p>
            <a:r>
              <a:rPr lang="en-US" sz="2800" dirty="0" smtClean="0"/>
              <a:t>Rank these factors from Most Important to least important.</a:t>
            </a:r>
            <a:endParaRPr lang="en-US" sz="2800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89" dirty="0" smtClean="0"/>
              <a:t>Needs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1. What are human beings basic  needs?</a:t>
            </a:r>
          </a:p>
          <a:p>
            <a:endParaRPr lang="en-US" sz="2800" dirty="0" smtClean="0"/>
          </a:p>
          <a:p>
            <a:r>
              <a:rPr lang="en-US" sz="2800" dirty="0" smtClean="0"/>
              <a:t>2. What do you really want? Does this impact on who you are?</a:t>
            </a:r>
            <a:endParaRPr lang="en-US" sz="2800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Maslow’s Hierarchy of Needs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79463" y="1949450"/>
          <a:ext cx="7583487" cy="400685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1753713"/>
            <a:ext cx="7315200" cy="4791456"/>
          </a:xfrm>
          <a:prstGeom prst="rect">
            <a:avLst/>
          </a:prstGeom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Piaget’s Stages of Cognitive Development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79463" y="1949450"/>
          <a:ext cx="7583487" cy="400685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FFFFFF"/>
      </a:dk1>
      <a:lt1>
        <a:srgbClr val="103154"/>
      </a:lt1>
      <a:dk2>
        <a:srgbClr val="0096FF"/>
      </a:dk2>
      <a:lt2>
        <a:srgbClr val="87FD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</a:majorFont>
      <a:minorFont>
        <a:latin typeface="Corbel"/>
        <a:ea typeface=""/>
        <a:cs typeface=""/>
        <a:font script="Jpan" typeface="メイリオ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60</TotalTime>
  <Words>289</Words>
  <Application>Microsoft Macintosh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Identity and Belonging</vt:lpstr>
      <vt:lpstr>Who Am I?  Major Factors Determining Identity</vt:lpstr>
      <vt:lpstr>Factors determining Identity cont.</vt:lpstr>
      <vt:lpstr>Factors determining Identity cont.</vt:lpstr>
      <vt:lpstr>Factors determining Identity cont</vt:lpstr>
      <vt:lpstr>Tasks</vt:lpstr>
      <vt:lpstr>Needs </vt:lpstr>
      <vt:lpstr>Maslow’s Hierarchy of Needs</vt:lpstr>
      <vt:lpstr>Piaget’s Stages of Cognitive Development</vt:lpstr>
    </vt:vector>
  </TitlesOfParts>
  <Company>DEECD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and Belonging</dc:title>
  <dc:creator>Andrew Mc</dc:creator>
  <cp:lastModifiedBy>DEECD</cp:lastModifiedBy>
  <cp:revision>4</cp:revision>
  <dcterms:created xsi:type="dcterms:W3CDTF">2012-03-18T11:03:22Z</dcterms:created>
  <dcterms:modified xsi:type="dcterms:W3CDTF">2012-03-18T11:04:24Z</dcterms:modified>
</cp:coreProperties>
</file>