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media/audio1.bin" ContentType="audio/unknown"/>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Objects="1">
      <p:cViewPr varScale="1">
        <p:scale>
          <a:sx n="96" d="100"/>
          <a:sy n="96" d="100"/>
        </p:scale>
        <p:origin x="-70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767E452-5094-8A42-B29C-D9F642BC9773}" type="datetimeFigureOut">
              <a:rPr lang="en-US" smtClean="0"/>
              <a:pPr/>
              <a:t>3/18/12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698E24F-D245-9547-AF10-E931A929110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plus/>
    <p:sndAc>
      <p:stSnd>
        <p:snd r:embed="rId1" name="Wood Bonk"/>
      </p:stSnd>
    </p:sndAc>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67E452-5094-8A42-B29C-D9F642BC9773}" type="datetimeFigureOut">
              <a:rPr lang="en-US" smtClean="0"/>
              <a:pPr/>
              <a:t>3/18/12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98E24F-D245-9547-AF10-E931A929110D}" type="slidenum">
              <a:rPr lang="en-US" smtClean="0"/>
              <a:pPr/>
              <a:t>‹#›</a:t>
            </a:fld>
            <a:endParaRPr lang="en-US" dirty="0"/>
          </a:p>
        </p:txBody>
      </p:sp>
    </p:spTree>
  </p:cSld>
  <p:clrMapOvr>
    <a:masterClrMapping/>
  </p:clrMapOvr>
  <p:transition spd="med">
    <p:plus/>
    <p:sndAc>
      <p:stSnd>
        <p:snd r:embed="rId1" name="Wood Bonk"/>
      </p:stSnd>
    </p:sndAc>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767E452-5094-8A42-B29C-D9F642BC9773}" type="datetimeFigureOut">
              <a:rPr lang="en-US" smtClean="0"/>
              <a:pPr/>
              <a:t>3/18/12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8698E24F-D245-9547-AF10-E931A929110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plus/>
    <p:sndAc>
      <p:stSnd>
        <p:snd r:embed="rId1" name="Wood Bonk"/>
      </p:stSnd>
    </p:sndAc>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67E452-5094-8A42-B29C-D9F642BC9773}" type="datetimeFigureOut">
              <a:rPr lang="en-US" smtClean="0"/>
              <a:pPr/>
              <a:t>3/18/12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698E24F-D245-9547-AF10-E931A929110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plus/>
    <p:sndAc>
      <p:stSnd>
        <p:snd r:embed="rId1" name="Wood Bonk"/>
      </p:stSnd>
    </p:sndAc>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767E452-5094-8A42-B29C-D9F642BC9773}" type="datetimeFigureOut">
              <a:rPr lang="en-US" smtClean="0"/>
              <a:pPr/>
              <a:t>3/18/12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698E24F-D245-9547-AF10-E931A929110D}"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spd="med">
    <p:plus/>
    <p:sndAc>
      <p:stSnd>
        <p:snd r:embed="rId1" name="Wood Bonk"/>
      </p:stSnd>
    </p:sndAc>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767E452-5094-8A42-B29C-D9F642BC9773}" type="datetimeFigureOut">
              <a:rPr lang="en-US" smtClean="0"/>
              <a:pPr/>
              <a:t>3/18/12</a:t>
            </a:fld>
            <a:endParaRPr lang="en-US" dirty="0"/>
          </a:p>
        </p:txBody>
      </p:sp>
      <p:sp>
        <p:nvSpPr>
          <p:cNvPr id="10" name="Slide Number Placeholder 9"/>
          <p:cNvSpPr>
            <a:spLocks noGrp="1"/>
          </p:cNvSpPr>
          <p:nvPr>
            <p:ph type="sldNum" sz="quarter" idx="16"/>
          </p:nvPr>
        </p:nvSpPr>
        <p:spPr/>
        <p:txBody>
          <a:bodyPr rtlCol="0"/>
          <a:lstStyle/>
          <a:p>
            <a:fld id="{8698E24F-D245-9547-AF10-E931A929110D}"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transition spd="med">
    <p:plus/>
    <p:sndAc>
      <p:stSnd>
        <p:snd r:embed="rId1" name="Wood Bonk"/>
      </p:stSnd>
    </p:sndAc>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767E452-5094-8A42-B29C-D9F642BC9773}" type="datetimeFigureOut">
              <a:rPr lang="en-US" smtClean="0"/>
              <a:pPr/>
              <a:t>3/18/12</a:t>
            </a:fld>
            <a:endParaRPr lang="en-US" dirty="0"/>
          </a:p>
        </p:txBody>
      </p:sp>
      <p:sp>
        <p:nvSpPr>
          <p:cNvPr id="12" name="Slide Number Placeholder 11"/>
          <p:cNvSpPr>
            <a:spLocks noGrp="1"/>
          </p:cNvSpPr>
          <p:nvPr>
            <p:ph type="sldNum" sz="quarter" idx="16"/>
          </p:nvPr>
        </p:nvSpPr>
        <p:spPr/>
        <p:txBody>
          <a:bodyPr rtlCol="0"/>
          <a:lstStyle/>
          <a:p>
            <a:fld id="{8698E24F-D245-9547-AF10-E931A929110D}"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plus/>
    <p:sndAc>
      <p:stSnd>
        <p:snd r:embed="rId1" name="Wood Bonk"/>
      </p:stSnd>
    </p:sndAc>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67E452-5094-8A42-B29C-D9F642BC9773}" type="datetimeFigureOut">
              <a:rPr lang="en-US" smtClean="0"/>
              <a:pPr/>
              <a:t>3/18/12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698E24F-D245-9547-AF10-E931A929110D}" type="slidenum">
              <a:rPr lang="en-US" smtClean="0"/>
              <a:pPr/>
              <a:t>‹#›</a:t>
            </a:fld>
            <a:endParaRPr lang="en-US" dirty="0"/>
          </a:p>
        </p:txBody>
      </p:sp>
    </p:spTree>
  </p:cSld>
  <p:clrMapOvr>
    <a:masterClrMapping/>
  </p:clrMapOvr>
  <p:transition spd="med">
    <p:plus/>
    <p:sndAc>
      <p:stSnd>
        <p:snd r:embed="rId1" name="Wood Bonk"/>
      </p:stSnd>
    </p:sndAc>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7E452-5094-8A42-B29C-D9F642BC9773}" type="datetimeFigureOut">
              <a:rPr lang="en-US" smtClean="0"/>
              <a:pPr/>
              <a:t>3/18/12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698E24F-D245-9547-AF10-E931A929110D}" type="slidenum">
              <a:rPr lang="en-US" smtClean="0"/>
              <a:pPr/>
              <a:t>‹#›</a:t>
            </a:fld>
            <a:endParaRPr lang="en-US" dirty="0"/>
          </a:p>
        </p:txBody>
      </p:sp>
    </p:spTree>
  </p:cSld>
  <p:clrMapOvr>
    <a:masterClrMapping/>
  </p:clrMapOvr>
  <p:transition spd="med">
    <p:plus/>
    <p:sndAc>
      <p:stSnd>
        <p:snd r:embed="rId1" name="Wood Bonk"/>
      </p:stSnd>
    </p:sndAc>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67E452-5094-8A42-B29C-D9F642BC9773}" type="datetimeFigureOut">
              <a:rPr lang="en-US" smtClean="0"/>
              <a:pPr/>
              <a:t>3/18/12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698E24F-D245-9547-AF10-E931A929110D}"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plus/>
    <p:sndAc>
      <p:stSnd>
        <p:snd r:embed="rId1" name="Wood Bonk"/>
      </p:stSnd>
    </p:sndAc>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767E452-5094-8A42-B29C-D9F642BC9773}" type="datetimeFigureOut">
              <a:rPr lang="en-US" smtClean="0"/>
              <a:pPr/>
              <a:t>3/18/12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698E24F-D245-9547-AF10-E931A929110D}"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plus/>
    <p:sndAc>
      <p:stSnd>
        <p:snd r:embed="rId1" name="Wood Bonk"/>
      </p:stSnd>
    </p:sndAc>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audio" Target="../media/audio1.bin"/><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767E452-5094-8A42-B29C-D9F642BC9773}" type="datetimeFigureOut">
              <a:rPr lang="en-US" smtClean="0"/>
              <a:pPr/>
              <a:t>3/18/12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698E24F-D245-9547-AF10-E931A929110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lus/>
    <p:sndAc>
      <p:stSnd>
        <p:snd r:embed="rId13" name="Wood Bonk"/>
      </p:stSnd>
    </p:sndAc>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hyperlink" Target="http://www.learningplaceonline.com/stages/organize/Erikson.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Psychological approaches to identity</a:t>
            </a:r>
            <a:endParaRPr lang="en-US" dirty="0"/>
          </a:p>
        </p:txBody>
      </p:sp>
      <p:sp>
        <p:nvSpPr>
          <p:cNvPr id="3" name="Subtitle 2"/>
          <p:cNvSpPr>
            <a:spLocks noGrp="1"/>
          </p:cNvSpPr>
          <p:nvPr>
            <p:ph type="subTitle" idx="1"/>
          </p:nvPr>
        </p:nvSpPr>
        <p:spPr/>
        <p:txBody>
          <a:bodyPr/>
          <a:lstStyle/>
          <a:p>
            <a:r>
              <a:rPr lang="en-US" dirty="0" smtClean="0"/>
              <a:t>Building the Context</a:t>
            </a:r>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sz="quarter" idx="1"/>
          </p:nvPr>
        </p:nvSpPr>
        <p:spPr/>
        <p:txBody>
          <a:bodyPr/>
          <a:lstStyle/>
          <a:p>
            <a:r>
              <a:rPr lang="en-US" dirty="0" smtClean="0"/>
              <a:t>1. Write a paragraph using the first person, where a character you have created describes how they see themselves.</a:t>
            </a:r>
          </a:p>
          <a:p>
            <a:endParaRPr lang="en-US" dirty="0" smtClean="0"/>
          </a:p>
          <a:p>
            <a:r>
              <a:rPr lang="en-US" dirty="0" smtClean="0"/>
              <a:t>2. Using third person narrator, and adopting an ironic tone, write a second paragraph showing the same character in a different light.</a:t>
            </a:r>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Task</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Write an extended piece of writing about yourself. Be reflective about who you are, how the factors determining your identity have evolved, your needs and wants, how the groups you belong to impact on your identity and how you have developed into who you are over the years.</a:t>
            </a:r>
          </a:p>
          <a:p>
            <a:r>
              <a:rPr lang="en-US" dirty="0" smtClean="0"/>
              <a:t>Who are the audience for your piece? What is the purpose?</a:t>
            </a:r>
          </a:p>
          <a:p>
            <a:endParaRPr lang="en-US" dirty="0" smtClean="0"/>
          </a:p>
          <a:p>
            <a:r>
              <a:rPr lang="en-US" dirty="0" smtClean="0"/>
              <a:t>Length- 400-600 words.</a:t>
            </a:r>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task</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perception I had of myself was as being just one of the guys. But I knew I was different. Sure, looking from the outside I was a typical teenager. My unwashed shoulder length hair, tight black denim jeans and flannelette shirt, rolled up to the elbows identified me as just a typical teenager in the small town I grew up in. However, my entire perception changed on what normal is when I moved to the city. </a:t>
            </a:r>
          </a:p>
          <a:p>
            <a:r>
              <a:rPr lang="en-US" dirty="0" smtClean="0"/>
              <a:t>I first realised that I was different when I saw the absolute look of disdain in the eyes of one of the girls from the neighborhood……</a:t>
            </a:r>
          </a:p>
          <a:p>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Identity</a:t>
            </a:r>
            <a:endParaRPr lang="en-US" dirty="0"/>
          </a:p>
        </p:txBody>
      </p:sp>
      <p:sp>
        <p:nvSpPr>
          <p:cNvPr id="3" name="Content Placeholder 2"/>
          <p:cNvSpPr>
            <a:spLocks noGrp="1"/>
          </p:cNvSpPr>
          <p:nvPr>
            <p:ph sz="quarter" idx="1"/>
          </p:nvPr>
        </p:nvSpPr>
        <p:spPr/>
        <p:txBody>
          <a:bodyPr/>
          <a:lstStyle/>
          <a:p>
            <a:r>
              <a:rPr lang="en-US" dirty="0" smtClean="0"/>
              <a:t>Psychologists and philosophers agree that whilst our identity is composed of many parts, it is the integration of these parts which leads to our identity.</a:t>
            </a:r>
            <a:endParaRPr lang="en-US" dirty="0"/>
          </a:p>
        </p:txBody>
      </p:sp>
      <p:pic>
        <p:nvPicPr>
          <p:cNvPr id="4" name="Picture 3" descr="confusedperson"/>
          <p:cNvPicPr>
            <a:picLocks noChangeAspect="1"/>
          </p:cNvPicPr>
          <p:nvPr/>
        </p:nvPicPr>
        <p:blipFill>
          <a:blip r:embed="rId3"/>
          <a:stretch>
            <a:fillRect/>
          </a:stretch>
        </p:blipFill>
        <p:spPr>
          <a:xfrm>
            <a:off x="4572000" y="3276600"/>
            <a:ext cx="2476500" cy="2476500"/>
          </a:xfrm>
          <a:prstGeom prst="rect">
            <a:avLst/>
          </a:prstGeom>
        </p:spPr>
      </p:pic>
    </p:spTree>
  </p:cSld>
  <p:clrMapOvr>
    <a:masterClrMapping/>
  </p:clrMapOvr>
  <p:transition spd="med">
    <p:plus/>
    <p:sndAc>
      <p:stSnd>
        <p:snd r:embed="rId2" name="Wood Bonk"/>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Approaches cont.</a:t>
            </a:r>
            <a:endParaRPr lang="en-US" dirty="0"/>
          </a:p>
        </p:txBody>
      </p:sp>
      <p:sp>
        <p:nvSpPr>
          <p:cNvPr id="3" name="Content Placeholder 2"/>
          <p:cNvSpPr>
            <a:spLocks noGrp="1"/>
          </p:cNvSpPr>
          <p:nvPr>
            <p:ph sz="quarter" idx="1"/>
          </p:nvPr>
        </p:nvSpPr>
        <p:spPr/>
        <p:txBody>
          <a:bodyPr/>
          <a:lstStyle/>
          <a:p>
            <a:r>
              <a:rPr lang="en-US" dirty="0" smtClean="0"/>
              <a:t>Erik Erikson (a psychologist and theorist) suggests that identity is formed in stages where at each stage, a person resolves a crisis between a positive and negative alternative. Erikson suggests identity is formed through seven stages.</a:t>
            </a:r>
            <a:endParaRPr lang="en-US" dirty="0"/>
          </a:p>
        </p:txBody>
      </p:sp>
      <p:pic>
        <p:nvPicPr>
          <p:cNvPr id="4" name="Picture 3" descr="confused.jpg"/>
          <p:cNvPicPr>
            <a:picLocks noChangeAspect="1"/>
          </p:cNvPicPr>
          <p:nvPr/>
        </p:nvPicPr>
        <p:blipFill>
          <a:blip r:embed="rId3"/>
          <a:stretch>
            <a:fillRect/>
          </a:stretch>
        </p:blipFill>
        <p:spPr>
          <a:xfrm>
            <a:off x="6096000" y="3505200"/>
            <a:ext cx="2133600" cy="2133600"/>
          </a:xfrm>
          <a:prstGeom prst="rect">
            <a:avLst/>
          </a:prstGeom>
        </p:spPr>
      </p:pic>
    </p:spTree>
  </p:cSld>
  <p:clrMapOvr>
    <a:masterClrMapping/>
  </p:clrMapOvr>
  <p:transition spd="med">
    <p:plus/>
    <p:sndAc>
      <p:stSnd>
        <p:snd r:embed="rId2" name="Wood Bonk"/>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Erikson’s Seven Stages</a:t>
            </a:r>
            <a:endParaRPr lang="en-US" dirty="0"/>
          </a:p>
        </p:txBody>
      </p:sp>
      <p:sp>
        <p:nvSpPr>
          <p:cNvPr id="3" name="Content Placeholder 2"/>
          <p:cNvSpPr>
            <a:spLocks noGrp="1"/>
          </p:cNvSpPr>
          <p:nvPr>
            <p:ph sz="quarter" idx="1"/>
          </p:nvPr>
        </p:nvSpPr>
        <p:spPr/>
        <p:txBody>
          <a:bodyPr/>
          <a:lstStyle/>
          <a:p>
            <a:r>
              <a:rPr lang="en-US" dirty="0" smtClean="0"/>
              <a:t>1. Trust vs. Mistrust- the infant learns that the world is good and can be trusted or is bad and can’t be relied on.</a:t>
            </a:r>
          </a:p>
          <a:p>
            <a:endParaRPr lang="en-US" dirty="0" smtClean="0"/>
          </a:p>
          <a:p>
            <a:r>
              <a:rPr lang="en-US" dirty="0" smtClean="0"/>
              <a:t>2. Autonomy vs. Shame and Doubt- where the children sees themselves as separate from their mother.</a:t>
            </a:r>
          </a:p>
          <a:p>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Erikson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3. Initiative vs. Guilt- a refinement on the previous stage</a:t>
            </a:r>
          </a:p>
          <a:p>
            <a:endParaRPr lang="en-US" dirty="0" smtClean="0"/>
          </a:p>
          <a:p>
            <a:r>
              <a:rPr lang="en-US" dirty="0" smtClean="0"/>
              <a:t>4. Identity vs. Role Confusion- experienced during adolescence. Different possibilities for career, different friendship groups, interests etc.</a:t>
            </a:r>
          </a:p>
          <a:p>
            <a:endParaRPr lang="en-US" dirty="0" smtClean="0"/>
          </a:p>
          <a:p>
            <a:r>
              <a:rPr lang="en-US" dirty="0" smtClean="0"/>
              <a:t>5. Intimacy vs. Role Confusion- Is that other person right for you? How do you know if you don’t know who you are?</a:t>
            </a:r>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Erikson cont.</a:t>
            </a:r>
            <a:endParaRPr lang="en-US" dirty="0"/>
          </a:p>
        </p:txBody>
      </p:sp>
      <p:sp>
        <p:nvSpPr>
          <p:cNvPr id="3" name="Content Placeholder 2"/>
          <p:cNvSpPr>
            <a:spLocks noGrp="1"/>
          </p:cNvSpPr>
          <p:nvPr>
            <p:ph sz="quarter" idx="1"/>
          </p:nvPr>
        </p:nvSpPr>
        <p:spPr/>
        <p:txBody>
          <a:bodyPr>
            <a:normAutofit/>
          </a:bodyPr>
          <a:lstStyle/>
          <a:p>
            <a:r>
              <a:rPr lang="en-US" dirty="0" smtClean="0"/>
              <a:t>6. Generativity vs. Stagnation- Middle adulthood. Values are established, relationships have occurred, have found a mate. Thinking of sharing by having kids. Mid life crisis.</a:t>
            </a:r>
          </a:p>
          <a:p>
            <a:endParaRPr lang="en-US" dirty="0" smtClean="0"/>
          </a:p>
          <a:p>
            <a:r>
              <a:rPr lang="en-US" dirty="0" smtClean="0"/>
              <a:t>7. Integrity vs. Despair- last stage of life. Look back on life- happy or in despair? What to do? Fear of failure. </a:t>
            </a:r>
          </a:p>
          <a:p>
            <a:r>
              <a:rPr lang="en-US" sz="1800" dirty="0" smtClean="0">
                <a:hlinkClick r:id="rId3"/>
              </a:rPr>
              <a:t>http://www.learningplaceonline.com/stages/organize/Erikson.htm</a:t>
            </a:r>
            <a:r>
              <a:rPr lang="en-US" sz="1800" dirty="0" smtClean="0"/>
              <a:t> </a:t>
            </a:r>
            <a:endParaRPr lang="en-US" sz="1800"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vs. Nurture</a:t>
            </a:r>
            <a:endParaRPr lang="en-US" dirty="0"/>
          </a:p>
        </p:txBody>
      </p:sp>
      <p:sp>
        <p:nvSpPr>
          <p:cNvPr id="3" name="Content Placeholder 2"/>
          <p:cNvSpPr>
            <a:spLocks noGrp="1"/>
          </p:cNvSpPr>
          <p:nvPr>
            <p:ph sz="quarter" idx="1"/>
          </p:nvPr>
        </p:nvSpPr>
        <p:spPr/>
        <p:txBody>
          <a:bodyPr/>
          <a:lstStyle/>
          <a:p>
            <a:r>
              <a:rPr lang="en-US" dirty="0" smtClean="0"/>
              <a:t>The central question is how much of who and what we are is determined by our DNA and our genes, and how much is determined by our environment and life experiences?</a:t>
            </a:r>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Paradox of Belonging</a:t>
            </a:r>
            <a:endParaRPr lang="en-US" dirty="0"/>
          </a:p>
        </p:txBody>
      </p:sp>
      <p:sp>
        <p:nvSpPr>
          <p:cNvPr id="3" name="Content Placeholder 2"/>
          <p:cNvSpPr>
            <a:spLocks noGrp="1"/>
          </p:cNvSpPr>
          <p:nvPr>
            <p:ph sz="quarter" idx="1"/>
          </p:nvPr>
        </p:nvSpPr>
        <p:spPr/>
        <p:txBody>
          <a:bodyPr/>
          <a:lstStyle/>
          <a:p>
            <a:r>
              <a:rPr lang="en-US" dirty="0" smtClean="0"/>
              <a:t>One of the paradoxes of our identity is the fact that belonging to a group can operate both positively and negatively in our quest to define ourselves.</a:t>
            </a:r>
          </a:p>
          <a:p>
            <a:endParaRPr lang="en-US" dirty="0" smtClean="0"/>
          </a:p>
          <a:p>
            <a:r>
              <a:rPr lang="en-US" dirty="0" smtClean="0"/>
              <a:t>Q. Does belonging to a group diminish your individual identity?</a:t>
            </a:r>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we see ourselves as others see us?</a:t>
            </a:r>
            <a:endParaRPr lang="en-US" dirty="0"/>
          </a:p>
        </p:txBody>
      </p:sp>
      <p:sp>
        <p:nvSpPr>
          <p:cNvPr id="3" name="Content Placeholder 2"/>
          <p:cNvSpPr>
            <a:spLocks noGrp="1"/>
          </p:cNvSpPr>
          <p:nvPr>
            <p:ph sz="quarter" idx="1"/>
          </p:nvPr>
        </p:nvSpPr>
        <p:spPr/>
        <p:txBody>
          <a:bodyPr/>
          <a:lstStyle/>
          <a:p>
            <a:r>
              <a:rPr lang="en-US" dirty="0" smtClean="0"/>
              <a:t>Our perceptions of who we are an how we see us, are, of course, often inaccurate. Authors sometimes adopt an ironic tone to show the difference between how the reader or viewer should see them. Alternatively, they might provide alternative points of view on the identity of a character through the use of third person narration</a:t>
            </a:r>
            <a:endParaRPr lang="en-US" dirty="0"/>
          </a:p>
        </p:txBody>
      </p:sp>
    </p:spTree>
  </p:cSld>
  <p:clrMapOvr>
    <a:masterClrMapping/>
  </p:clrMapOvr>
  <p:transition spd="med">
    <p:plus/>
    <p:sndAc>
      <p:stSnd>
        <p:snd r:embed="rId2" name="Wood Bonk"/>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5590</TotalTime>
  <Words>671</Words>
  <Application>Microsoft Macintosh PowerPoint</Application>
  <PresentationFormat>On-screen Show (4:3)</PresentationFormat>
  <Paragraphs>42</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Psychological approaches to identity</vt:lpstr>
      <vt:lpstr>Approaches to Identity</vt:lpstr>
      <vt:lpstr>Psychological Approaches cont.</vt:lpstr>
      <vt:lpstr>Erikson’s Seven Stages</vt:lpstr>
      <vt:lpstr>Erikson cont</vt:lpstr>
      <vt:lpstr>Erikson cont.</vt:lpstr>
      <vt:lpstr>Nature vs. Nurture</vt:lpstr>
      <vt:lpstr>The Paradox of Belonging</vt:lpstr>
      <vt:lpstr>Do we see ourselves as others see us?</vt:lpstr>
      <vt:lpstr>Task</vt:lpstr>
      <vt:lpstr>Extended Task</vt:lpstr>
      <vt:lpstr>Model of task</vt:lpstr>
    </vt:vector>
  </TitlesOfParts>
  <Company>DEECD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approaches to identity</dc:title>
  <dc:creator>Andrew Mc</dc:creator>
  <cp:lastModifiedBy>DEECD</cp:lastModifiedBy>
  <cp:revision>9</cp:revision>
  <dcterms:created xsi:type="dcterms:W3CDTF">2012-03-18T11:04:50Z</dcterms:created>
  <dcterms:modified xsi:type="dcterms:W3CDTF">2012-03-18T11:05:40Z</dcterms:modified>
</cp:coreProperties>
</file>